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44"/>
  </p:notesMasterIdLst>
  <p:sldIdLst>
    <p:sldId id="259" r:id="rId6"/>
    <p:sldId id="262" r:id="rId7"/>
    <p:sldId id="264" r:id="rId8"/>
    <p:sldId id="459" r:id="rId9"/>
    <p:sldId id="266" r:id="rId10"/>
    <p:sldId id="480" r:id="rId11"/>
    <p:sldId id="528" r:id="rId12"/>
    <p:sldId id="596" r:id="rId13"/>
    <p:sldId id="597" r:id="rId14"/>
    <p:sldId id="620" r:id="rId15"/>
    <p:sldId id="619" r:id="rId16"/>
    <p:sldId id="598" r:id="rId17"/>
    <p:sldId id="599" r:id="rId18"/>
    <p:sldId id="600" r:id="rId19"/>
    <p:sldId id="601" r:id="rId20"/>
    <p:sldId id="602" r:id="rId21"/>
    <p:sldId id="603" r:id="rId22"/>
    <p:sldId id="604" r:id="rId23"/>
    <p:sldId id="502" r:id="rId24"/>
    <p:sldId id="621" r:id="rId25"/>
    <p:sldId id="605" r:id="rId26"/>
    <p:sldId id="606" r:id="rId27"/>
    <p:sldId id="607" r:id="rId28"/>
    <p:sldId id="608" r:id="rId29"/>
    <p:sldId id="609" r:id="rId30"/>
    <p:sldId id="610" r:id="rId31"/>
    <p:sldId id="611" r:id="rId32"/>
    <p:sldId id="612" r:id="rId33"/>
    <p:sldId id="622" r:id="rId34"/>
    <p:sldId id="613" r:id="rId35"/>
    <p:sldId id="615" r:id="rId36"/>
    <p:sldId id="616" r:id="rId37"/>
    <p:sldId id="617" r:id="rId38"/>
    <p:sldId id="618" r:id="rId39"/>
    <p:sldId id="274" r:id="rId40"/>
    <p:sldId id="460" r:id="rId41"/>
    <p:sldId id="506" r:id="rId42"/>
    <p:sldId id="421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IBM Plex Sans" panose="020B0503050203000203" pitchFamily="34" charset="0"/>
      <p:regular r:id="rId49"/>
      <p:bold r:id="rId50"/>
      <p:italic r:id="rId51"/>
      <p:boldItalic r:id="rId52"/>
    </p:embeddedFont>
    <p:embeddedFont>
      <p:font typeface="IBM Plex Sans SemiBold" panose="020B0703050203000203" pitchFamily="34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02" autoAdjust="0"/>
  </p:normalViewPr>
  <p:slideViewPr>
    <p:cSldViewPr snapToGrid="0">
      <p:cViewPr>
        <p:scale>
          <a:sx n="100" d="100"/>
          <a:sy n="100" d="100"/>
        </p:scale>
        <p:origin x="87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985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2268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490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914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691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738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809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37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654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745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343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816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084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75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391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029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5587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00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994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886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230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4168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61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0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71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275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36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4.gif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7.png"/><Relationship Id="rId5" Type="http://schemas.openxmlformats.org/officeDocument/2006/relationships/hyperlink" Target="https://clck.ru/gA2tC" TargetMode="External"/><Relationship Id="rId4" Type="http://schemas.openxmlformats.org/officeDocument/2006/relationships/hyperlink" Target="https://clck.ru/gA2sM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830966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16. Как комбинировать различные методологии управления разработкой продукта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AA68A16-FFDA-49B2-8485-23B0EA0A9791}"/>
              </a:ext>
            </a:extLst>
          </p:cNvPr>
          <p:cNvSpPr/>
          <p:nvPr/>
        </p:nvSpPr>
        <p:spPr>
          <a:xfrm>
            <a:off x="617266" y="1402200"/>
            <a:ext cx="5059634" cy="23087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accent1"/>
                </a:solidFill>
              </a:rPr>
              <a:t>Получится </a:t>
            </a:r>
            <a:r>
              <a:rPr lang="en-US" sz="2400" b="1" dirty="0">
                <a:solidFill>
                  <a:schemeClr val="accent1"/>
                </a:solidFill>
              </a:rPr>
              <a:t>C</a:t>
            </a:r>
            <a:r>
              <a:rPr lang="ru-RU" sz="2400" b="1" dirty="0" err="1">
                <a:solidFill>
                  <a:schemeClr val="accent1"/>
                </a:solidFill>
              </a:rPr>
              <a:t>труктурированный</a:t>
            </a:r>
            <a:r>
              <a:rPr lang="ru-RU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>
                <a:solidFill>
                  <a:schemeClr val="accent1"/>
                </a:solidFill>
              </a:rPr>
              <a:t>AGILE</a:t>
            </a:r>
            <a:endParaRPr lang="ru-RU" sz="2400" b="1" dirty="0">
              <a:solidFill>
                <a:schemeClr val="accent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DE1B945-DE25-4A2F-8ED1-167D59BB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396" y="1631234"/>
            <a:ext cx="2595593" cy="18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2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Чем руководствоваться при выборе методологии?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7992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Критерии выбора методологии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15C944-4728-48EA-BE47-5C69BF8CAEDB}"/>
              </a:ext>
            </a:extLst>
          </p:cNvPr>
          <p:cNvSpPr/>
          <p:nvPr/>
        </p:nvSpPr>
        <p:spPr>
          <a:xfrm>
            <a:off x="595104" y="1290348"/>
            <a:ext cx="2777683" cy="968025"/>
          </a:xfrm>
          <a:prstGeom prst="ellipse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Заинтересованные стороны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C37BAD0-CA4B-4557-BFAE-E0EBAC7DF0EB}"/>
              </a:ext>
            </a:extLst>
          </p:cNvPr>
          <p:cNvSpPr/>
          <p:nvPr/>
        </p:nvSpPr>
        <p:spPr>
          <a:xfrm>
            <a:off x="540001" y="3129303"/>
            <a:ext cx="2777683" cy="968025"/>
          </a:xfrm>
          <a:prstGeom prst="ellipse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ИТ-проект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901419A8-4910-4C93-A91E-AA606978C62F}"/>
              </a:ext>
            </a:extLst>
          </p:cNvPr>
          <p:cNvSpPr/>
          <p:nvPr/>
        </p:nvSpPr>
        <p:spPr>
          <a:xfrm>
            <a:off x="5771215" y="1290348"/>
            <a:ext cx="2777683" cy="968025"/>
          </a:xfrm>
          <a:prstGeom prst="ellipse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Организация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6F2BCD3-F1DE-4005-A2F8-4D3257B73C30}"/>
              </a:ext>
            </a:extLst>
          </p:cNvPr>
          <p:cNvSpPr/>
          <p:nvPr/>
        </p:nvSpPr>
        <p:spPr>
          <a:xfrm>
            <a:off x="5771215" y="3129302"/>
            <a:ext cx="2777683" cy="968025"/>
          </a:xfrm>
          <a:prstGeom prst="ellipse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Проектная команда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44E78C0-A6EE-4AB2-B6A6-96F9D40E46CF}"/>
              </a:ext>
            </a:extLst>
          </p:cNvPr>
          <p:cNvSpPr/>
          <p:nvPr/>
        </p:nvSpPr>
        <p:spPr>
          <a:xfrm>
            <a:off x="3215353" y="2209825"/>
            <a:ext cx="2713294" cy="968025"/>
          </a:xfrm>
          <a:prstGeom prst="ellipse">
            <a:avLst/>
          </a:prstGeom>
          <a:solidFill>
            <a:schemeClr val="tx2"/>
          </a:solidFill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b="1" dirty="0"/>
              <a:t>Продукт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25A4F7-FA5C-4559-AFB1-EDE8B0F4F537}"/>
              </a:ext>
            </a:extLst>
          </p:cNvPr>
          <p:cNvSpPr txBox="1"/>
          <p:nvPr/>
        </p:nvSpPr>
        <p:spPr>
          <a:xfrm>
            <a:off x="2751149" y="4385198"/>
            <a:ext cx="384009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800" b="1" i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показатели и их значения</a:t>
            </a:r>
            <a:endParaRPr lang="ru-RU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775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Заинтересованные стороны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36742F2-1399-41A4-930E-4487046CF42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21895" y="1210077"/>
            <a:ext cx="7345805" cy="358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73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ИТ-проект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BD1E1B-F365-443F-880B-B1F07F36F89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000" y="1099913"/>
            <a:ext cx="8064000" cy="35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59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Организация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C76277-AFB2-4E94-A10E-543882683B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1980" y="1127760"/>
            <a:ext cx="8190891" cy="341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9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Проектная команда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08E40E-AFFA-447B-B4B3-2991DBC388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1446" y="1210077"/>
            <a:ext cx="7461108" cy="358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84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ИТ-продукт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6" name="Google Shape;383;p5">
            <a:extLst>
              <a:ext uri="{FF2B5EF4-FFF2-40B4-BE49-F238E27FC236}">
                <a16:creationId xmlns:a16="http://schemas.microsoft.com/office/drawing/2014/main" id="{416CAB21-36C5-4752-AA9F-38A8A780832A}"/>
              </a:ext>
            </a:extLst>
          </p:cNvPr>
          <p:cNvSpPr txBox="1"/>
          <p:nvPr/>
        </p:nvSpPr>
        <p:spPr>
          <a:xfrm>
            <a:off x="540001" y="1210077"/>
            <a:ext cx="388722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Показатели критерия: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с нуля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внедрение готового решения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доработка готового решения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8CC071D-1527-4CE2-9D0C-32A1C608F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720" y="1292004"/>
            <a:ext cx="3345242" cy="297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068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 итоге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47F2B1D-4D1D-49FD-87F8-D425454E70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001" y="1318260"/>
            <a:ext cx="8253480" cy="29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2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 №1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2508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4956"/>
            <a:ext cx="5548380" cy="24507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 по автоматизации всей финансовой системы одной крупной нефтегазовой компании.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рамках поставленных задач нужно: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создать полностью автоматизированную систему управления всеми финансовыми потоками предприятия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 крупный, бюджет большой, а заказчик – крупная государственная компания с определёнными внутренними правилами планирования финансирования проектов по разработке ИТ-продуктов.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№1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991;p97">
            <a:extLst>
              <a:ext uri="{FF2B5EF4-FFF2-40B4-BE49-F238E27FC236}">
                <a16:creationId xmlns:a16="http://schemas.microsoft.com/office/drawing/2014/main" id="{5E8922F9-6DD8-41E8-8FE0-4B76E083B2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760" y="1919039"/>
            <a:ext cx="1593600" cy="1525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205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4956"/>
            <a:ext cx="5258819" cy="288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разделить такого большого слона на маленькие итерации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рамках итераций наращивать функционал ИТ-продукта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endParaRPr lang="ru-RU" sz="1400" kern="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sz="1400" b="1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НО: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есть чётко сформированное ТЗ от заказчика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детально прописан весь функционал системы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 понимает, что всё должно быть реализовано на базе программы SAP</a:t>
            </a:r>
            <a:endParaRPr lang="ru-RU" sz="1050" kern="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Во-первых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12C771-4A65-44DB-8470-518F4226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081" y="1591680"/>
            <a:ext cx="2979328" cy="223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730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4956"/>
            <a:ext cx="5258819" cy="288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вопрос: есть ли риски, что весь требуемый сейчас функционал может стать ненужным по мере реализации проекта в условиях изменчивых реалий рынка?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 отвечает, что нет, таких рисков нет.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Значит, отбрасываем Спиральную модель.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Во-вторых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D3355C-9260-45F9-8171-709F08296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79" y="2355247"/>
            <a:ext cx="2830269" cy="233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1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4956"/>
            <a:ext cx="5258819" cy="288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 хочет сразу увидеть весь бюджет проекта, понимать сроки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мы должны максимально точно всё спланировать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планируем весь проект, детально изучаем ТЗ, осуществляем дополнительный сбор требований заказчика, вносим вместе с заказчиком на самом начальном этапе корректировки в уже имеющееся ТЗ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Начинаем считать потребность в ресурсах: 100 </a:t>
            </a:r>
            <a:r>
              <a:rPr lang="ru-RU" sz="1400" kern="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млн.долл</a:t>
            </a: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 в срок 2 года с командой 120 человек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Берём </a:t>
            </a: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Waterfall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736278D-14E6-49BE-9BD7-1DA3DC57C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806" y="1031838"/>
            <a:ext cx="2953863" cy="339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6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4956"/>
            <a:ext cx="4710179" cy="288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ИТ-продукт просто огромный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нужно делить его на этапы (итерации)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нужно тестирование функционала каждого компонента продукта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b="1" kern="0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выбираем V-образную модель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Waterfall</a:t>
            </a: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или </a:t>
            </a: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V-</a:t>
            </a: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образная модель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5285D03-4F4E-4C43-AD1E-718D2B88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180" y="1002477"/>
            <a:ext cx="3463740" cy="309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943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4956"/>
            <a:ext cx="5700779" cy="288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120 человек, разделённых на несколько групп, каждая из которых занимается своими задачами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Kanban</a:t>
            </a: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-метод: перечень задач, ограниченное количество задач и ритм работы с помощью нужных нам каденций:</a:t>
            </a:r>
          </a:p>
          <a:p>
            <a:pPr marL="720725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sz="1400" kern="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Kanban</a:t>
            </a: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-митинги (каждый день по утрам на 15 минут)</a:t>
            </a:r>
          </a:p>
          <a:p>
            <a:pPr marL="720725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Собрание по пополнению очереди (каждую неделю на полчаса)</a:t>
            </a:r>
          </a:p>
          <a:p>
            <a:pPr marL="720725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Собрание планирования поставки (по мере готовности компонента к интеграции в системе заказчика)</a:t>
            </a:r>
          </a:p>
          <a:p>
            <a:pPr marL="720725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+mj-lt"/>
              <a:buAutoNum type="arabicPeriod"/>
              <a:tabLst/>
              <a:defRPr/>
            </a:pPr>
            <a:r>
              <a:rPr lang="ru-RU" sz="1400" kern="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Ревью</a:t>
            </a: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сервиса поставки (раз в две недели на 30 минут)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Организация работы команды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0F03802-E28B-46AC-8E54-8858599E2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80" y="1771498"/>
            <a:ext cx="2674023" cy="216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996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4956"/>
            <a:ext cx="5700779" cy="288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 не хочет погружаться в проблемы разработки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 будет смотреть только готовый компонент разработки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заказчику не интересны детали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 не готов тратить своё время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Почему не </a:t>
            </a: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Scrum</a:t>
            </a: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?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DD90D8E-CB71-4C59-8E93-D8DBE786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280" y="1791194"/>
            <a:ext cx="2361706" cy="236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611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4956"/>
            <a:ext cx="5700779" cy="288794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Выстроили разработку по 2-м методологиям: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V-образная модель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lang="ru-RU" sz="1400" kern="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Kanban</a:t>
            </a: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-метод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endParaRPr lang="ru-RU" sz="1050" kern="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Вывод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DCE21C8-B951-4A67-B26A-3C39299BB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830" y="2011680"/>
            <a:ext cx="4079260" cy="280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9823F067-E01F-46F0-AE9A-D82DF8AF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89" y="265938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CA3AC59-2A6F-4C86-940D-233EE2CE3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9" y="3143779"/>
            <a:ext cx="750571" cy="75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286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 №2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120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25783" y="1040400"/>
            <a:ext cx="42012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b="1" dirty="0">
                <a:solidFill>
                  <a:schemeClr val="accent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64956"/>
            <a:ext cx="7963920" cy="24507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Проект по разработке модуля автоматизации системы учёта бензина и газа на АЗС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Компания крупная, с определённым % гос. доли – есть НПА, регулирующие процедуру закупки услуги ИТ-разработчиков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Возможно, нужно будет сразу определить бюджет и сроки – </a:t>
            </a: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снова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Waterfall</a:t>
            </a: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lang="ru-RU" sz="1400" kern="0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№2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33EF71-A020-4C3A-BB61-DC78113F2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94" y="2661564"/>
            <a:ext cx="4104065" cy="210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78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394700"/>
            <a:ext cx="4679700" cy="24507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сначала нужно разработать модуль автоматизированной системы учёта бензина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спустя год сделать такой же модуль для учёта газа на автозаправочных станциях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рисков отсутствия потребности в новом модуле нет – </a:t>
            </a: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Спиральная модель не применяется</a:t>
            </a:r>
            <a:endParaRPr lang="ru-RU" sz="1400" kern="0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Новые вводные данные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6F0C633-2F6E-417A-A468-3D5AA434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659" y="1394700"/>
            <a:ext cx="3247241" cy="23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25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394700"/>
            <a:ext cx="6348480" cy="24507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 заказчика масса пожеланий, но нет представления как это сделать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понимаем – нужен гибкий подход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заказчик вовлечён и хочет участвовать в проекте – выбираем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Scrum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собираем команду: Product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Owner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Scrum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-мастер, Команда разработчиков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пишем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бэклог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 продукта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делим проект на спринты и начинаем разработку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Особенности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25;p99">
            <a:extLst>
              <a:ext uri="{FF2B5EF4-FFF2-40B4-BE49-F238E27FC236}">
                <a16:creationId xmlns:a16="http://schemas.microsoft.com/office/drawing/2014/main" id="{94D0D8E7-C5DD-4D3D-9168-5671DD5454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182" y="2857078"/>
            <a:ext cx="1423100" cy="142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7925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65160"/>
            <a:ext cx="5342640" cy="24507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азработчики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 не справляются – нужно найти, где проблема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Lean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-концепция и карта карт потока создания ценности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идим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, что несколько разработчиков работают над совершенно разными задачами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команда довольно активная и все участники готовы друг другу помогать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применяем подходы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Kanban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-метода – ограничиваем количество задач, находящихся одновременно в работе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Процесс разработки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AB002D5-D926-4D10-97E0-00198B86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000" y="2071874"/>
            <a:ext cx="2202426" cy="140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105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Выводы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31911296-EDCE-460E-BB21-083253CC14C5}"/>
              </a:ext>
            </a:extLst>
          </p:cNvPr>
          <p:cNvSpPr txBox="1"/>
          <p:nvPr/>
        </p:nvSpPr>
        <p:spPr>
          <a:xfrm>
            <a:off x="540000" y="1127760"/>
            <a:ext cx="4505992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00000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одном проекте применили сразу: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Scrum</a:t>
            </a:r>
            <a:endParaRPr lang="ru-RU" kern="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Kanban</a:t>
            </a:r>
            <a:r>
              <a:rPr lang="ru-RU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-метод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Lean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1B0AD89-BA84-4A48-8DFA-BC4DE2DA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425" y="1013993"/>
            <a:ext cx="1614662" cy="16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1C976A-63DB-4BFC-80BD-569C7ABD2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00" y="2628655"/>
            <a:ext cx="3874637" cy="221839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6B0AF7C5-21C2-42BB-9487-3755F296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75" y="2867705"/>
            <a:ext cx="4345049" cy="203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203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Давайте развивать профессионалов в ИТ-сфере вместе!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177730"/>
            <a:ext cx="806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Расскажите о том, чем мы с вами занимаемся и что изучаем</a:t>
            </a:r>
            <a:r>
              <a:rPr lang="en-US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</a:t>
            </a: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поделитесь своим опытом</a:t>
            </a:r>
            <a:endParaRPr kumimoji="0" lang="ru-RU" sz="1500" b="1" i="1" u="none" strike="noStrike" kern="120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BEBFF-0979-4B94-8BB3-553C0DA6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73" y="1914008"/>
            <a:ext cx="1265030" cy="396274"/>
          </a:xfrm>
          <a:prstGeom prst="rect">
            <a:avLst/>
          </a:prstGeom>
        </p:spPr>
      </p:pic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C0361AE0-4387-426B-B89B-CDA63D5713EC}"/>
              </a:ext>
            </a:extLst>
          </p:cNvPr>
          <p:cNvSpPr txBox="1"/>
          <p:nvPr/>
        </p:nvSpPr>
        <p:spPr>
          <a:xfrm>
            <a:off x="5726478" y="2397573"/>
            <a:ext cx="26939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4"/>
              </a:rPr>
              <a:t>https://clck.ru/gA2sM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301BDD11-679B-4A2D-803D-124B04C69773}"/>
              </a:ext>
            </a:extLst>
          </p:cNvPr>
          <p:cNvSpPr txBox="1"/>
          <p:nvPr/>
        </p:nvSpPr>
        <p:spPr>
          <a:xfrm>
            <a:off x="723541" y="2397573"/>
            <a:ext cx="275862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5"/>
              </a:rPr>
              <a:t>https://clck.ru/gA2tC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8F53-1271-46A9-9622-EACBBFBE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28" y="1857651"/>
            <a:ext cx="2156647" cy="464860"/>
          </a:xfrm>
          <a:prstGeom prst="rect">
            <a:avLst/>
          </a:prstGeom>
        </p:spPr>
      </p:pic>
      <p:pic>
        <p:nvPicPr>
          <p:cNvPr id="12" name="Google Shape;1101;p105" descr="preencoded.png">
            <a:extLst>
              <a:ext uri="{FF2B5EF4-FFF2-40B4-BE49-F238E27FC236}">
                <a16:creationId xmlns:a16="http://schemas.microsoft.com/office/drawing/2014/main" id="{263010B0-A4DE-4AE5-AD3A-DD9858EA93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9000" y="3095772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229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8750" y="1273600"/>
            <a:ext cx="486015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Гибкие и традиционные методологи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Как бывает в жизни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00;p97">
            <a:extLst>
              <a:ext uri="{FF2B5EF4-FFF2-40B4-BE49-F238E27FC236}">
                <a16:creationId xmlns:a16="http://schemas.microsoft.com/office/drawing/2014/main" id="{7C670EC7-F888-4910-BDC6-1BEE1CD1A9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334" y="1827598"/>
            <a:ext cx="2291845" cy="186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Почему в самом начале важно выбрать правильную подходящую методологию управления разработкой?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64956"/>
            <a:ext cx="7929825" cy="24507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Методология похожа на технологическую дорожную карту</a:t>
            </a:r>
          </a:p>
          <a:p>
            <a:pPr marL="285750" lvl="0" indent="-285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Показывает набор задач для ИТ-проекта</a:t>
            </a:r>
          </a:p>
          <a:p>
            <a:pPr marL="285750" lvl="0" indent="-285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Даёт команде комплект инструкций</a:t>
            </a:r>
          </a:p>
          <a:p>
            <a:pPr marL="285750" lvl="0" indent="-285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Показывает набор необходимых процессов и фреймворков</a:t>
            </a:r>
          </a:p>
          <a:p>
            <a:pPr marL="285750" lvl="0" indent="-285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Помогает быстро приступить к работе</a:t>
            </a:r>
          </a:p>
          <a:p>
            <a:pPr marL="285750" lvl="0" indent="-285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Способствует стандартизации результатов</a:t>
            </a:r>
          </a:p>
          <a:p>
            <a:pPr marL="285750" lvl="0" indent="-285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Ускоряет принятие решений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Почему это важно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1506601-FC41-469B-A236-055580E5E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594" y="2489200"/>
            <a:ext cx="2239406" cy="223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0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Подходы к выбору методологии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AA68A16-FFDA-49B2-8485-23B0EA0A9791}"/>
              </a:ext>
            </a:extLst>
          </p:cNvPr>
          <p:cNvSpPr/>
          <p:nvPr/>
        </p:nvSpPr>
        <p:spPr>
          <a:xfrm>
            <a:off x="617266" y="1402200"/>
            <a:ext cx="3638766" cy="116955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Выбрать методологию и идти с ней до конца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C33BAA6-2FC3-4947-BD7A-73B3C8C4E147}"/>
              </a:ext>
            </a:extLst>
          </p:cNvPr>
          <p:cNvSpPr/>
          <p:nvPr/>
        </p:nvSpPr>
        <p:spPr>
          <a:xfrm>
            <a:off x="4892290" y="1402200"/>
            <a:ext cx="3638766" cy="116955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Выбрать методологию и адаптировать её под свой проект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F793E3B-F598-4BDA-86BB-6AF405B31EF6}"/>
              </a:ext>
            </a:extLst>
          </p:cNvPr>
          <p:cNvSpPr/>
          <p:nvPr/>
        </p:nvSpPr>
        <p:spPr>
          <a:xfrm>
            <a:off x="4892290" y="3133936"/>
            <a:ext cx="3638766" cy="116955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Взять несколько методологий и сделать симбиоз под свой проект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9F6FBCE-E425-4D39-A24B-5834AF0E9B6F}"/>
              </a:ext>
            </a:extLst>
          </p:cNvPr>
          <p:cNvSpPr/>
          <p:nvPr/>
        </p:nvSpPr>
        <p:spPr>
          <a:xfrm>
            <a:off x="540000" y="3133936"/>
            <a:ext cx="3638766" cy="116955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200" dirty="0"/>
              <a:t>Выбрать одну методологию вначале, затем поменять её на другую</a:t>
            </a:r>
          </a:p>
        </p:txBody>
      </p:sp>
    </p:spTree>
    <p:extLst>
      <p:ext uri="{BB962C8B-B14F-4D97-AF65-F5344CB8AC3E}">
        <p14:creationId xmlns:p14="http://schemas.microsoft.com/office/powerpoint/2010/main" val="68749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Можно ли совместить </a:t>
            </a:r>
            <a:r>
              <a:rPr lang="en-US" dirty="0"/>
              <a:t>Agile </a:t>
            </a:r>
            <a:r>
              <a:rPr lang="ru-RU" dirty="0"/>
              <a:t>и </a:t>
            </a:r>
            <a:r>
              <a:rPr lang="en-US" dirty="0"/>
              <a:t>Waterfall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26705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1082</Words>
  <Application>Microsoft Office PowerPoint</Application>
  <PresentationFormat>Экран (16:9)</PresentationFormat>
  <Paragraphs>199</Paragraphs>
  <Slides>38</Slides>
  <Notes>37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38</vt:i4>
      </vt:variant>
    </vt:vector>
  </HeadingPairs>
  <TitlesOfParts>
    <vt:vector size="49" baseType="lpstr">
      <vt:lpstr>IBM Plex Sans SemiBold</vt:lpstr>
      <vt:lpstr>Roboto</vt:lpstr>
      <vt:lpstr>IBM Plex Sans</vt:lpstr>
      <vt:lpstr>Wingdings</vt:lpstr>
      <vt:lpstr>Calibri</vt:lpstr>
      <vt:lpstr>Arial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Почему в самом начале важно выбрать правильную подходящую методологию управления разработкой?</vt:lpstr>
      <vt:lpstr>Почему это важно</vt:lpstr>
      <vt:lpstr>Подходы к выбору методологии</vt:lpstr>
      <vt:lpstr>Можно ли совместить Agile и Waterfall?</vt:lpstr>
      <vt:lpstr>Да</vt:lpstr>
      <vt:lpstr>Чем руководствоваться при выборе методологии?</vt:lpstr>
      <vt:lpstr>Критерии выбора методологии</vt:lpstr>
      <vt:lpstr>Заинтересованные стороны</vt:lpstr>
      <vt:lpstr>ИТ-проект</vt:lpstr>
      <vt:lpstr>Организация</vt:lpstr>
      <vt:lpstr>Проектная команда</vt:lpstr>
      <vt:lpstr>ИТ-продукт</vt:lpstr>
      <vt:lpstr>В итоге</vt:lpstr>
      <vt:lpstr>Кейсы</vt:lpstr>
      <vt:lpstr>Кейс №1</vt:lpstr>
      <vt:lpstr>Кейс №1</vt:lpstr>
      <vt:lpstr>Во-первых</vt:lpstr>
      <vt:lpstr>Во-вторых</vt:lpstr>
      <vt:lpstr>Берём Waterfall</vt:lpstr>
      <vt:lpstr>Waterfall или V-образная модель</vt:lpstr>
      <vt:lpstr>Организация работы команды</vt:lpstr>
      <vt:lpstr>Почему не Scrum?</vt:lpstr>
      <vt:lpstr>Вывод</vt:lpstr>
      <vt:lpstr>Кейс №2</vt:lpstr>
      <vt:lpstr>Кейс №2</vt:lpstr>
      <vt:lpstr>Новые вводные данные</vt:lpstr>
      <vt:lpstr>Особенности</vt:lpstr>
      <vt:lpstr>Процесс разработки</vt:lpstr>
      <vt:lpstr>Выводы</vt:lpstr>
      <vt:lpstr>Презентация PowerPoint</vt:lpstr>
      <vt:lpstr>Поделитесь с нами обратной связью</vt:lpstr>
      <vt:lpstr>Давайте развивать профессионалов в ИТ-сфере вместе!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143</cp:revision>
  <dcterms:modified xsi:type="dcterms:W3CDTF">2022-05-13T07:45:41Z</dcterms:modified>
</cp:coreProperties>
</file>